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8" r:id="rId3"/>
    <p:sldId id="289" r:id="rId4"/>
    <p:sldId id="290" r:id="rId5"/>
    <p:sldId id="291" r:id="rId6"/>
    <p:sldId id="282" r:id="rId7"/>
    <p:sldId id="292" r:id="rId8"/>
    <p:sldId id="293" r:id="rId9"/>
    <p:sldId id="275" r:id="rId10"/>
    <p:sldId id="281" r:id="rId11"/>
    <p:sldId id="294" r:id="rId12"/>
    <p:sldId id="2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9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3C456908-8E4E-44C0-95FB-A608F3049628}"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456908-8E4E-44C0-95FB-A608F3049628}"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456908-8E4E-44C0-95FB-A608F3049628}"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6A5F05-C211-4337-88BE-D48C442B1CA9}" type="datetimeFigureOut">
              <a:rPr lang="en-CA" smtClean="0"/>
              <a:pPr/>
              <a:t>26/04/2013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3C456908-8E4E-44C0-95FB-A608F3049628}"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6A5F05-C211-4337-88BE-D48C442B1CA9}" type="datetimeFigureOut">
              <a:rPr lang="en-CA" smtClean="0"/>
              <a:pPr/>
              <a:t>26/04/2013</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456908-8E4E-44C0-95FB-A608F3049628}"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1368152"/>
          </a:xfrm>
        </p:spPr>
        <p:txBody>
          <a:bodyPr>
            <a:normAutofit fontScale="90000"/>
          </a:bodyPr>
          <a:lstStyle/>
          <a:p>
            <a:r>
              <a:rPr lang="en-CA" dirty="0" smtClean="0">
                <a:solidFill>
                  <a:schemeClr val="accent6"/>
                </a:solidFill>
              </a:rPr>
              <a:t>Jesus the Teacher: The True Light</a:t>
            </a:r>
            <a:endParaRPr lang="en-CA" dirty="0">
              <a:solidFill>
                <a:schemeClr val="accent6"/>
              </a:solidFill>
            </a:endParaRPr>
          </a:p>
        </p:txBody>
      </p:sp>
      <p:sp>
        <p:nvSpPr>
          <p:cNvPr id="3" name="Subtitle 2"/>
          <p:cNvSpPr>
            <a:spLocks noGrp="1"/>
          </p:cNvSpPr>
          <p:nvPr>
            <p:ph type="subTitle" idx="1"/>
          </p:nvPr>
        </p:nvSpPr>
        <p:spPr>
          <a:xfrm>
            <a:off x="179512" y="1844824"/>
            <a:ext cx="8825780" cy="4824536"/>
          </a:xfrm>
        </p:spPr>
        <p:txBody>
          <a:bodyPr>
            <a:normAutofit/>
          </a:bodyPr>
          <a:lstStyle/>
          <a:p>
            <a:pPr algn="l"/>
            <a:r>
              <a:rPr lang="en-CA" sz="6400" b="1" dirty="0" smtClean="0">
                <a:latin typeface="+mj-lt"/>
              </a:rPr>
              <a:t>John 1:9; 8:12</a:t>
            </a:r>
            <a:endParaRPr lang="en-CA" sz="4400" dirty="0" smtClean="0">
              <a:latin typeface="+mj-lt"/>
            </a:endParaRPr>
          </a:p>
          <a:p>
            <a:pPr algn="l"/>
            <a:r>
              <a:rPr lang="en-CA" sz="4000" b="1" dirty="0" smtClean="0">
                <a:latin typeface="+mj-lt"/>
              </a:rPr>
              <a:t>    “The true light coming into the world”</a:t>
            </a:r>
          </a:p>
          <a:p>
            <a:pPr algn="l"/>
            <a:r>
              <a:rPr lang="en-CA" sz="3800" b="1" dirty="0" smtClean="0">
                <a:latin typeface="+mj-lt"/>
              </a:rPr>
              <a:t>			</a:t>
            </a:r>
            <a:endParaRPr lang="en-CA" sz="3000" b="1" dirty="0">
              <a:latin typeface="+mj-lt"/>
            </a:endParaRPr>
          </a:p>
        </p:txBody>
      </p:sp>
      <p:pic>
        <p:nvPicPr>
          <p:cNvPr id="1027" name="Picture 3" descr="C:\Users\Brian\Downloads\lightbulb4_01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717032"/>
            <a:ext cx="5324084" cy="2994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out)">
                                      <p:cBhvr>
                                        <p:cTn id="7" dur="3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8640"/>
            <a:ext cx="8215064" cy="1224136"/>
          </a:xfrm>
        </p:spPr>
        <p:txBody>
          <a:bodyPr>
            <a:normAutofit/>
          </a:bodyPr>
          <a:lstStyle/>
          <a:p>
            <a:pPr algn="ctr"/>
            <a:r>
              <a:rPr lang="en-CA" sz="4400" dirty="0" smtClean="0">
                <a:solidFill>
                  <a:schemeClr val="accent6"/>
                </a:solidFill>
              </a:rPr>
              <a:t>Now is more Settled than it Seems</a:t>
            </a:r>
            <a:endParaRPr lang="en-CA" sz="4400" dirty="0">
              <a:solidFill>
                <a:schemeClr val="accent6"/>
              </a:solidFill>
            </a:endParaRPr>
          </a:p>
        </p:txBody>
      </p:sp>
      <p:sp>
        <p:nvSpPr>
          <p:cNvPr id="3" name="Subtitle 2"/>
          <p:cNvSpPr>
            <a:spLocks noGrp="1"/>
          </p:cNvSpPr>
          <p:nvPr>
            <p:ph type="subTitle" idx="1"/>
          </p:nvPr>
        </p:nvSpPr>
        <p:spPr>
          <a:xfrm>
            <a:off x="179512" y="1700808"/>
            <a:ext cx="8640960" cy="4824536"/>
          </a:xfrm>
        </p:spPr>
        <p:txBody>
          <a:bodyPr>
            <a:normAutofit/>
          </a:bodyPr>
          <a:lstStyle/>
          <a:p>
            <a:pPr marL="914400" indent="-914400" algn="l">
              <a:buFont typeface="+mj-lt"/>
              <a:buAutoNum type="arabicPeriod"/>
            </a:pPr>
            <a:r>
              <a:rPr lang="en-CA" sz="4000" b="1" dirty="0" smtClean="0">
                <a:effectLst>
                  <a:outerShdw blurRad="38100" dist="38100" dir="2700000" algn="tl">
                    <a:srgbClr val="000000">
                      <a:alpha val="43137"/>
                    </a:srgbClr>
                  </a:outerShdw>
                </a:effectLst>
                <a:latin typeface="+mj-lt"/>
              </a:rPr>
              <a:t>It’s all in the Scroll </a:t>
            </a:r>
          </a:p>
          <a:p>
            <a:pPr algn="l"/>
            <a:r>
              <a:rPr lang="en-CA" sz="3200" b="1" dirty="0" smtClean="0">
                <a:latin typeface="+mj-lt"/>
              </a:rPr>
              <a:t>“God from all eternity did by the most wise and holy counsel of his own will freely and unchangeably ordain whatever comes to pass, yet so that neither is God the author of sin, nor is violence offered to the will of the creatures,          nor is the liberty of second causes taken            away, but rather established.”</a:t>
            </a:r>
            <a:r>
              <a:rPr lang="en-CA" sz="3600" dirty="0" smtClean="0">
                <a:latin typeface="+mj-lt"/>
              </a:rPr>
              <a:t> </a:t>
            </a:r>
          </a:p>
          <a:p>
            <a:pPr algn="l"/>
            <a:endParaRPr lang="en-CA" sz="3600" b="1" dirty="0" smtClean="0">
              <a:effectLst>
                <a:outerShdw blurRad="38100" dist="38100" dir="2700000" algn="tl">
                  <a:srgbClr val="000000">
                    <a:alpha val="43137"/>
                  </a:srgbClr>
                </a:outerShdw>
              </a:effectLst>
              <a:latin typeface="+mj-lt"/>
            </a:endParaRPr>
          </a:p>
          <a:p>
            <a:pPr algn="l"/>
            <a:endParaRPr lang="en-CA" sz="3600" b="1" dirty="0" smtClean="0">
              <a:effectLst>
                <a:outerShdw blurRad="38100" dist="38100" dir="2700000" algn="tl">
                  <a:srgbClr val="000000">
                    <a:alpha val="43137"/>
                  </a:srgbClr>
                </a:outerShdw>
              </a:effectLst>
              <a:latin typeface="+mj-lt"/>
            </a:endParaRPr>
          </a:p>
        </p:txBody>
      </p:sp>
      <p:pic>
        <p:nvPicPr>
          <p:cNvPr id="6" name="Picture 2" descr="C:\Users\Brian\Downloads\Scroll-sealed-with-7-seals.jpg"/>
          <p:cNvPicPr>
            <a:picLocks noChangeAspect="1" noChangeArrowheads="1"/>
          </p:cNvPicPr>
          <p:nvPr/>
        </p:nvPicPr>
        <p:blipFill>
          <a:blip r:embed="rId2" cstate="print"/>
          <a:srcRect/>
          <a:stretch>
            <a:fillRect/>
          </a:stretch>
        </p:blipFill>
        <p:spPr bwMode="auto">
          <a:xfrm>
            <a:off x="7020272" y="4878326"/>
            <a:ext cx="1944216" cy="1820492"/>
          </a:xfrm>
          <a:prstGeom prst="rect">
            <a:avLst/>
          </a:prstGeom>
          <a:noFill/>
        </p:spPr>
      </p:pic>
      <p:pic>
        <p:nvPicPr>
          <p:cNvPr id="5" name="Picture 3" descr="C:\Users\Brian\Pictures\Temple\Temple lamp-lighte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41" y="0"/>
            <a:ext cx="93785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rian\Downloads\apaga-la-luz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517" y="3802762"/>
            <a:ext cx="5742793" cy="289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88640"/>
            <a:ext cx="8712968" cy="648072"/>
          </a:xfrm>
        </p:spPr>
        <p:txBody>
          <a:bodyPr>
            <a:normAutofit fontScale="90000"/>
          </a:bodyPr>
          <a:lstStyle/>
          <a:p>
            <a:endParaRPr lang="en-CA" dirty="0">
              <a:solidFill>
                <a:schemeClr val="accent6"/>
              </a:solidFill>
            </a:endParaRPr>
          </a:p>
        </p:txBody>
      </p:sp>
      <p:sp>
        <p:nvSpPr>
          <p:cNvPr id="3" name="Subtitle 2"/>
          <p:cNvSpPr>
            <a:spLocks noGrp="1"/>
          </p:cNvSpPr>
          <p:nvPr>
            <p:ph type="subTitle" idx="1"/>
          </p:nvPr>
        </p:nvSpPr>
        <p:spPr>
          <a:xfrm>
            <a:off x="179512" y="764704"/>
            <a:ext cx="8712968" cy="5904656"/>
          </a:xfrm>
        </p:spPr>
        <p:txBody>
          <a:bodyPr>
            <a:normAutofit/>
          </a:bodyPr>
          <a:lstStyle/>
          <a:p>
            <a:pPr algn="l"/>
            <a:r>
              <a:rPr lang="en-CA" sz="4200" b="1" dirty="0" smtClean="0">
                <a:solidFill>
                  <a:schemeClr val="accent3"/>
                </a:solidFill>
                <a:latin typeface="+mj-lt"/>
              </a:rPr>
              <a:t>2. </a:t>
            </a:r>
            <a:r>
              <a:rPr lang="en-CA" sz="4200" b="1" dirty="0" smtClean="0">
                <a:latin typeface="+mj-lt"/>
              </a:rPr>
              <a:t>Real Light – In context of darkness</a:t>
            </a:r>
          </a:p>
          <a:p>
            <a:pPr algn="l"/>
            <a:endParaRPr lang="en-CA" sz="3800" b="1" dirty="0" smtClean="0">
              <a:latin typeface="+mj-lt"/>
            </a:endParaRPr>
          </a:p>
          <a:p>
            <a:pPr marL="742950" indent="-742950" algn="l">
              <a:buAutoNum type="alphaLcParenR"/>
            </a:pPr>
            <a:r>
              <a:rPr lang="en-CA" sz="3800" b="1" dirty="0" smtClean="0">
                <a:latin typeface="+mj-lt"/>
              </a:rPr>
              <a:t>Drink and Light	- </a:t>
            </a:r>
            <a:r>
              <a:rPr lang="en-CA" sz="4000" b="1" dirty="0" smtClean="0">
                <a:effectLst>
                  <a:outerShdw blurRad="38100" dist="38100" dir="2700000" algn="tl">
                    <a:srgbClr val="000000">
                      <a:alpha val="43137"/>
                    </a:srgbClr>
                  </a:outerShdw>
                </a:effectLst>
                <a:latin typeface="+mj-lt"/>
              </a:rPr>
              <a:t>8:12</a:t>
            </a:r>
          </a:p>
          <a:p>
            <a:pPr marL="742950" indent="-742950" algn="l">
              <a:buAutoNum type="alphaLcParenR"/>
            </a:pPr>
            <a:r>
              <a:rPr lang="en-CA" sz="4000" b="1" dirty="0" smtClean="0">
                <a:effectLst>
                  <a:outerShdw blurRad="38100" dist="38100" dir="2700000" algn="tl">
                    <a:srgbClr val="000000">
                      <a:alpha val="43137"/>
                    </a:srgbClr>
                  </a:outerShdw>
                </a:effectLst>
                <a:latin typeface="+mj-lt"/>
              </a:rPr>
              <a:t>Dimming the Light</a:t>
            </a:r>
          </a:p>
          <a:p>
            <a:pPr marL="742950" indent="-742950" algn="l">
              <a:buAutoNum type="alphaLcParenR"/>
            </a:pPr>
            <a:endParaRPr lang="en-CA" sz="4000" b="1" dirty="0" smtClean="0">
              <a:effectLst>
                <a:outerShdw blurRad="38100" dist="38100" dir="2700000" algn="tl">
                  <a:srgbClr val="000000">
                    <a:alpha val="43137"/>
                  </a:srgbClr>
                </a:outerShdw>
              </a:effectLst>
              <a:latin typeface="+mj-lt"/>
            </a:endParaRPr>
          </a:p>
          <a:p>
            <a:pPr marL="571500" indent="-571500" algn="l">
              <a:buFont typeface="Wingdings" pitchFamily="2" charset="2"/>
              <a:buChar char="q"/>
            </a:pPr>
            <a:r>
              <a:rPr lang="en-CA" sz="4000" b="1" dirty="0" smtClean="0">
                <a:effectLst>
                  <a:outerShdw blurRad="38100" dist="38100" dir="2700000" algn="tl">
                    <a:srgbClr val="000000">
                      <a:alpha val="43137"/>
                    </a:srgbClr>
                  </a:outerShdw>
                </a:effectLst>
                <a:latin typeface="+mj-lt"/>
              </a:rPr>
              <a:t>Egypt – </a:t>
            </a:r>
            <a:r>
              <a:rPr lang="en-CA" sz="4000" b="1" dirty="0" err="1" smtClean="0">
                <a:effectLst>
                  <a:outerShdw blurRad="38100" dist="38100" dir="2700000" algn="tl">
                    <a:srgbClr val="000000">
                      <a:alpha val="43137"/>
                    </a:srgbClr>
                  </a:outerShdw>
                </a:effectLst>
                <a:latin typeface="+mj-lt"/>
              </a:rPr>
              <a:t>Ezek</a:t>
            </a:r>
            <a:r>
              <a:rPr lang="en-CA" sz="4000" b="1" dirty="0" smtClean="0">
                <a:effectLst>
                  <a:outerShdw blurRad="38100" dist="38100" dir="2700000" algn="tl">
                    <a:srgbClr val="000000">
                      <a:alpha val="43137"/>
                    </a:srgbClr>
                  </a:outerShdw>
                </a:effectLst>
                <a:latin typeface="+mj-lt"/>
              </a:rPr>
              <a:t> 32:2-8</a:t>
            </a:r>
          </a:p>
          <a:p>
            <a:pPr marL="571500" indent="-571500" algn="l">
              <a:buFont typeface="Wingdings" pitchFamily="2" charset="2"/>
              <a:buChar char="q"/>
            </a:pPr>
            <a:r>
              <a:rPr lang="en-CA" sz="4000" b="1" dirty="0" smtClean="0">
                <a:effectLst>
                  <a:outerShdw blurRad="38100" dist="38100" dir="2700000" algn="tl">
                    <a:srgbClr val="000000">
                      <a:alpha val="43137"/>
                    </a:srgbClr>
                  </a:outerShdw>
                </a:effectLst>
                <a:latin typeface="+mj-lt"/>
              </a:rPr>
              <a:t>Babylon – Is 13:1-13</a:t>
            </a:r>
          </a:p>
          <a:p>
            <a:pPr marL="571500" indent="-571500" algn="l">
              <a:buFont typeface="Wingdings" pitchFamily="2" charset="2"/>
              <a:buChar char="q"/>
            </a:pPr>
            <a:r>
              <a:rPr lang="en-CA" sz="4000" b="1" dirty="0" smtClean="0">
                <a:effectLst>
                  <a:outerShdw blurRad="38100" dist="38100" dir="2700000" algn="tl">
                    <a:srgbClr val="000000">
                      <a:alpha val="43137"/>
                    </a:srgbClr>
                  </a:outerShdw>
                </a:effectLst>
                <a:latin typeface="+mj-lt"/>
              </a:rPr>
              <a:t>Israel – Mk 13:2-26 </a:t>
            </a:r>
          </a:p>
          <a:p>
            <a:pPr algn="l"/>
            <a:endParaRPr lang="en-CA" sz="4000" b="1" dirty="0">
              <a:effectLst>
                <a:outerShdw blurRad="38100" dist="38100" dir="2700000" algn="tl">
                  <a:srgbClr val="000000">
                    <a:alpha val="43137"/>
                  </a:srgbClr>
                </a:outerShdw>
              </a:effectLst>
              <a:latin typeface="+mj-lt"/>
            </a:endParaRPr>
          </a:p>
        </p:txBody>
      </p:sp>
      <p:pic>
        <p:nvPicPr>
          <p:cNvPr id="5" name="Picture 3" descr="C:\Users\Brian\Pictures\Temple\Temple lamp-lighte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41" y="3933056"/>
            <a:ext cx="3606069" cy="26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anim calcmode="lin" valueType="num">
                                      <p:cBhvr additive="base">
                                        <p:cTn id="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7" end="7"/>
                                            </p:txEl>
                                          </p:spTgt>
                                        </p:tgtEl>
                                      </p:cBhvr>
                                    </p:animEffec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6" presetClass="entr" presetSubtype="32" fill="hold" nodeType="withEffect">
                                  <p:stCondLst>
                                    <p:cond delay="0"/>
                                  </p:stCondLst>
                                  <p:childTnLst>
                                    <p:set>
                                      <p:cBhvr>
                                        <p:cTn id="38" dur="1" fill="hold">
                                          <p:stCondLst>
                                            <p:cond delay="0"/>
                                          </p:stCondLst>
                                        </p:cTn>
                                        <p:tgtEl>
                                          <p:spTgt spid="8194"/>
                                        </p:tgtEl>
                                        <p:attrNameLst>
                                          <p:attrName>style.visibility</p:attrName>
                                        </p:attrNameLst>
                                      </p:cBhvr>
                                      <p:to>
                                        <p:strVal val="visible"/>
                                      </p:to>
                                    </p:set>
                                    <p:animEffect transition="in" filter="circle(out)">
                                      <p:cBhvr>
                                        <p:cTn id="39"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648072"/>
          </a:xfrm>
        </p:spPr>
        <p:txBody>
          <a:bodyPr>
            <a:normAutofit fontScale="90000"/>
          </a:bodyPr>
          <a:lstStyle/>
          <a:p>
            <a:endParaRPr lang="en-CA" dirty="0">
              <a:solidFill>
                <a:schemeClr val="accent6"/>
              </a:solidFill>
            </a:endParaRPr>
          </a:p>
        </p:txBody>
      </p:sp>
      <p:sp>
        <p:nvSpPr>
          <p:cNvPr id="3" name="Subtitle 2"/>
          <p:cNvSpPr>
            <a:spLocks noGrp="1"/>
          </p:cNvSpPr>
          <p:nvPr>
            <p:ph type="subTitle" idx="1"/>
          </p:nvPr>
        </p:nvSpPr>
        <p:spPr>
          <a:xfrm>
            <a:off x="179512" y="620688"/>
            <a:ext cx="8712968" cy="6048672"/>
          </a:xfrm>
        </p:spPr>
        <p:txBody>
          <a:bodyPr>
            <a:normAutofit/>
          </a:bodyPr>
          <a:lstStyle/>
          <a:p>
            <a:pPr marL="742950" indent="-742950" algn="l">
              <a:buAutoNum type="alphaLcParenR"/>
            </a:pPr>
            <a:r>
              <a:rPr lang="en-CA" sz="3200" b="1" dirty="0" smtClean="0">
                <a:latin typeface="+mj-lt"/>
              </a:rPr>
              <a:t>Drink and Light	</a:t>
            </a:r>
            <a:endParaRPr lang="en-CA" sz="3200" b="1" dirty="0" smtClean="0">
              <a:effectLst>
                <a:outerShdw blurRad="38100" dist="38100" dir="2700000" algn="tl">
                  <a:srgbClr val="000000">
                    <a:alpha val="43137"/>
                  </a:srgbClr>
                </a:outerShdw>
              </a:effectLst>
              <a:latin typeface="+mj-lt"/>
            </a:endParaRPr>
          </a:p>
          <a:p>
            <a:pPr marL="742950" indent="-742950" algn="l">
              <a:buAutoNum type="alphaLcParenR"/>
            </a:pPr>
            <a:r>
              <a:rPr lang="en-CA" sz="3200" b="1" dirty="0" smtClean="0">
                <a:effectLst>
                  <a:outerShdw blurRad="38100" dist="38100" dir="2700000" algn="tl">
                    <a:srgbClr val="000000">
                      <a:alpha val="43137"/>
                    </a:srgbClr>
                  </a:outerShdw>
                </a:effectLst>
                <a:latin typeface="+mj-lt"/>
              </a:rPr>
              <a:t>Dimming the Light</a:t>
            </a:r>
          </a:p>
          <a:p>
            <a:pPr marL="742950" indent="-742950" algn="l">
              <a:buAutoNum type="alphaLcParenR"/>
            </a:pPr>
            <a:r>
              <a:rPr lang="en-CA" sz="4400" b="1" dirty="0" smtClean="0">
                <a:effectLst>
                  <a:outerShdw blurRad="38100" dist="38100" dir="2700000" algn="tl">
                    <a:srgbClr val="000000">
                      <a:alpha val="43137"/>
                    </a:srgbClr>
                  </a:outerShdw>
                </a:effectLst>
                <a:latin typeface="+mj-lt"/>
              </a:rPr>
              <a:t>Darkness and Light</a:t>
            </a:r>
          </a:p>
          <a:p>
            <a:pPr marL="742950" indent="-742950" algn="l">
              <a:buAutoNum type="alphaLcParenR"/>
            </a:pPr>
            <a:endParaRPr lang="en-CA" sz="4000" b="1" dirty="0" smtClean="0">
              <a:effectLst>
                <a:outerShdw blurRad="38100" dist="38100" dir="2700000" algn="tl">
                  <a:srgbClr val="000000">
                    <a:alpha val="43137"/>
                  </a:srgbClr>
                </a:outerShdw>
              </a:effectLst>
              <a:latin typeface="+mj-lt"/>
            </a:endParaRPr>
          </a:p>
          <a:p>
            <a:pPr marL="571500" indent="-571500" algn="l">
              <a:buFont typeface="Wingdings" pitchFamily="2" charset="2"/>
              <a:buChar char="q"/>
            </a:pPr>
            <a:r>
              <a:rPr lang="en-CA" sz="3200" b="1" dirty="0" smtClean="0">
                <a:effectLst>
                  <a:outerShdw blurRad="38100" dist="38100" dir="2700000" algn="tl">
                    <a:srgbClr val="000000">
                      <a:alpha val="43137"/>
                    </a:srgbClr>
                  </a:outerShdw>
                </a:effectLst>
                <a:latin typeface="+mj-lt"/>
              </a:rPr>
              <a:t>Judaism: false religion</a:t>
            </a:r>
          </a:p>
          <a:p>
            <a:pPr marL="571500" indent="-571500" algn="l">
              <a:buFont typeface="Wingdings" pitchFamily="2" charset="2"/>
              <a:buChar char="q"/>
            </a:pPr>
            <a:r>
              <a:rPr lang="en-CA" sz="3200" b="1" dirty="0" smtClean="0">
                <a:effectLst>
                  <a:outerShdw blurRad="38100" dist="38100" dir="2700000" algn="tl">
                    <a:srgbClr val="000000">
                      <a:alpha val="43137"/>
                    </a:srgbClr>
                  </a:outerShdw>
                </a:effectLst>
                <a:latin typeface="+mj-lt"/>
              </a:rPr>
              <a:t>Greeks: false philosophy</a:t>
            </a:r>
          </a:p>
          <a:p>
            <a:pPr marL="571500" indent="-571500" algn="l">
              <a:buFont typeface="Wingdings" pitchFamily="2" charset="2"/>
              <a:buChar char="q"/>
            </a:pPr>
            <a:r>
              <a:rPr lang="en-CA" sz="3200" b="1" dirty="0" smtClean="0">
                <a:effectLst>
                  <a:outerShdw blurRad="38100" dist="38100" dir="2700000" algn="tl">
                    <a:srgbClr val="000000">
                      <a:alpha val="43137"/>
                    </a:srgbClr>
                  </a:outerShdw>
                </a:effectLst>
                <a:latin typeface="+mj-lt"/>
              </a:rPr>
              <a:t>Romans: false power</a:t>
            </a:r>
          </a:p>
          <a:p>
            <a:pPr marL="571500" indent="-571500" algn="l">
              <a:buFont typeface="Wingdings" pitchFamily="2" charset="2"/>
              <a:buChar char="q"/>
            </a:pPr>
            <a:r>
              <a:rPr lang="en-CA" sz="3200" b="1" dirty="0" smtClean="0">
                <a:effectLst>
                  <a:outerShdw blurRad="38100" dist="38100" dir="2700000" algn="tl">
                    <a:srgbClr val="000000">
                      <a:alpha val="43137"/>
                    </a:srgbClr>
                  </a:outerShdw>
                </a:effectLst>
                <a:latin typeface="+mj-lt"/>
              </a:rPr>
              <a:t>Paganism: false mysticism</a:t>
            </a:r>
          </a:p>
          <a:p>
            <a:pPr algn="ctr"/>
            <a:r>
              <a:rPr lang="en-CA" sz="5400" b="1" i="1" dirty="0" smtClean="0">
                <a:effectLst>
                  <a:outerShdw blurRad="38100" dist="38100" dir="2700000" algn="tl">
                    <a:srgbClr val="000000">
                      <a:alpha val="43137"/>
                    </a:srgbClr>
                  </a:outerShdw>
                </a:effectLst>
                <a:latin typeface="+mj-lt"/>
              </a:rPr>
              <a:t>Colossians 2:8</a:t>
            </a:r>
            <a:endParaRPr lang="en-CA" sz="5400" b="1" i="1" dirty="0">
              <a:effectLst>
                <a:outerShdw blurRad="38100" dist="38100" dir="2700000" algn="tl">
                  <a:srgbClr val="000000">
                    <a:alpha val="43137"/>
                  </a:srgbClr>
                </a:outerShdw>
              </a:effectLst>
              <a:latin typeface="+mj-lt"/>
            </a:endParaRPr>
          </a:p>
        </p:txBody>
      </p:sp>
      <p:pic>
        <p:nvPicPr>
          <p:cNvPr id="6" name="Picture 3" descr="C:\Users\Brian\Downloads\lightbulb4_01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381" y="3440301"/>
            <a:ext cx="3779913" cy="212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par>
                          <p:cTn id="23" fill="hold">
                            <p:stCondLst>
                              <p:cond delay="1000"/>
                            </p:stCondLst>
                            <p:childTnLst>
                              <p:par>
                                <p:cTn id="24" presetID="31"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6" end="6"/>
                                            </p:txEl>
                                          </p:spTgt>
                                        </p:tgtEl>
                                      </p:cBhvr>
                                    </p:animEffect>
                                  </p:childTnLst>
                                </p:cTn>
                              </p:par>
                            </p:childTnLst>
                          </p:cTn>
                        </p:par>
                        <p:par>
                          <p:cTn id="38" fill="hold">
                            <p:stCondLst>
                              <p:cond delay="1000"/>
                            </p:stCondLst>
                            <p:childTnLst>
                              <p:par>
                                <p:cTn id="39" presetID="31"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1152128"/>
          </a:xfrm>
        </p:spPr>
        <p:txBody>
          <a:bodyPr>
            <a:normAutofit fontScale="90000"/>
          </a:bodyPr>
          <a:lstStyle/>
          <a:p>
            <a:r>
              <a:rPr lang="en-CA" dirty="0" smtClean="0">
                <a:solidFill>
                  <a:schemeClr val="accent6"/>
                </a:solidFill>
              </a:rPr>
              <a:t>Jesus the Teacher: The True Light</a:t>
            </a:r>
            <a:endParaRPr lang="en-CA" dirty="0">
              <a:solidFill>
                <a:schemeClr val="accent6"/>
              </a:solidFill>
            </a:endParaRPr>
          </a:p>
        </p:txBody>
      </p:sp>
      <p:sp>
        <p:nvSpPr>
          <p:cNvPr id="3" name="Subtitle 2"/>
          <p:cNvSpPr>
            <a:spLocks noGrp="1"/>
          </p:cNvSpPr>
          <p:nvPr>
            <p:ph type="subTitle" idx="1"/>
          </p:nvPr>
        </p:nvSpPr>
        <p:spPr>
          <a:xfrm>
            <a:off x="179512" y="1844824"/>
            <a:ext cx="8825780" cy="4824536"/>
          </a:xfrm>
        </p:spPr>
        <p:txBody>
          <a:bodyPr>
            <a:normAutofit/>
          </a:bodyPr>
          <a:lstStyle/>
          <a:p>
            <a:pPr algn="l"/>
            <a:r>
              <a:rPr lang="en-CA" sz="4800" b="1" dirty="0" smtClean="0">
                <a:latin typeface="+mj-lt"/>
              </a:rPr>
              <a:t>Introduction: It’s the Real Thing</a:t>
            </a:r>
          </a:p>
          <a:p>
            <a:pPr algn="l"/>
            <a:r>
              <a:rPr lang="en-CA" sz="3800" b="1" dirty="0" smtClean="0">
                <a:latin typeface="+mj-lt"/>
              </a:rPr>
              <a:t>	</a:t>
            </a:r>
          </a:p>
          <a:p>
            <a:pPr algn="l"/>
            <a:r>
              <a:rPr lang="en-CA" sz="3800" b="1" dirty="0" smtClean="0">
                <a:latin typeface="+mj-lt"/>
              </a:rPr>
              <a:t>John 1:9</a:t>
            </a:r>
          </a:p>
          <a:p>
            <a:pPr algn="l"/>
            <a:r>
              <a:rPr lang="en-CA" sz="3800" b="1" dirty="0" smtClean="0">
                <a:latin typeface="+mj-lt"/>
              </a:rPr>
              <a:t>“That was the true light…”		</a:t>
            </a:r>
          </a:p>
          <a:p>
            <a:pPr marL="571500" indent="-571500" algn="l">
              <a:buFont typeface="Wingdings" pitchFamily="2" charset="2"/>
              <a:buChar char="Ø"/>
            </a:pPr>
            <a:r>
              <a:rPr lang="en-CA" sz="3800" b="1" dirty="0" smtClean="0">
                <a:latin typeface="+mj-lt"/>
              </a:rPr>
              <a:t>6:32 - True bread</a:t>
            </a:r>
          </a:p>
          <a:p>
            <a:pPr marL="571500" indent="-571500" algn="l">
              <a:buFont typeface="Wingdings" pitchFamily="2" charset="2"/>
              <a:buChar char="Ø"/>
            </a:pPr>
            <a:r>
              <a:rPr lang="en-CA" sz="3800" b="1" dirty="0" smtClean="0">
                <a:latin typeface="+mj-lt"/>
              </a:rPr>
              <a:t>15:1 – True vine</a:t>
            </a:r>
            <a:endParaRPr lang="en-CA" sz="3000" b="1" dirty="0">
              <a:latin typeface="+mj-lt"/>
            </a:endParaRPr>
          </a:p>
        </p:txBody>
      </p:sp>
      <p:pic>
        <p:nvPicPr>
          <p:cNvPr id="6" name="Picture 2" descr="C:\Users\Brian\Downloads\The-Real-Thing-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221088"/>
            <a:ext cx="3227851"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out)">
                                      <p:cBhvr>
                                        <p:cTn id="23" dur="2000"/>
                                        <p:tgtEl>
                                          <p:spTgt spid="3">
                                            <p:txEl>
                                              <p:pRg st="4" end="4"/>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out)">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2947" y="3539395"/>
            <a:ext cx="4182964" cy="313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51520" y="188640"/>
            <a:ext cx="8712968" cy="648072"/>
          </a:xfrm>
        </p:spPr>
        <p:txBody>
          <a:bodyPr>
            <a:normAutofit fontScale="90000"/>
          </a:bodyPr>
          <a:lstStyle/>
          <a:p>
            <a:endParaRPr lang="en-CA" dirty="0">
              <a:solidFill>
                <a:schemeClr val="accent6"/>
              </a:solidFill>
            </a:endParaRPr>
          </a:p>
        </p:txBody>
      </p:sp>
      <p:sp>
        <p:nvSpPr>
          <p:cNvPr id="3" name="Subtitle 2"/>
          <p:cNvSpPr>
            <a:spLocks noGrp="1"/>
          </p:cNvSpPr>
          <p:nvPr>
            <p:ph type="subTitle" idx="1"/>
          </p:nvPr>
        </p:nvSpPr>
        <p:spPr>
          <a:xfrm>
            <a:off x="179512" y="764704"/>
            <a:ext cx="8712968" cy="5904656"/>
          </a:xfrm>
        </p:spPr>
        <p:txBody>
          <a:bodyPr>
            <a:normAutofit/>
          </a:bodyPr>
          <a:lstStyle/>
          <a:p>
            <a:pPr marL="914400" indent="-914400" algn="l">
              <a:buAutoNum type="arabicPeriod"/>
            </a:pPr>
            <a:r>
              <a:rPr lang="en-CA" sz="4800" b="1" dirty="0" smtClean="0">
                <a:latin typeface="+mj-lt"/>
              </a:rPr>
              <a:t>Real Light</a:t>
            </a:r>
          </a:p>
          <a:p>
            <a:pPr lvl="1" algn="l"/>
            <a:r>
              <a:rPr lang="en-CA" sz="4600" b="1" dirty="0" smtClean="0">
                <a:latin typeface="+mj-lt"/>
              </a:rPr>
              <a:t>- In contrast to counterfeits</a:t>
            </a:r>
          </a:p>
          <a:p>
            <a:pPr algn="l"/>
            <a:r>
              <a:rPr lang="en-CA" sz="3800" b="1" dirty="0" smtClean="0">
                <a:latin typeface="+mj-lt"/>
              </a:rPr>
              <a:t>	John 1:1-9</a:t>
            </a:r>
          </a:p>
          <a:p>
            <a:pPr algn="l"/>
            <a:r>
              <a:rPr lang="en-CA" sz="3800" b="1" dirty="0" smtClean="0">
                <a:latin typeface="+mj-lt"/>
              </a:rPr>
              <a:t>		</a:t>
            </a:r>
          </a:p>
          <a:p>
            <a:pPr marL="571500" indent="-571500" algn="l">
              <a:buFont typeface="Wingdings" pitchFamily="2" charset="2"/>
              <a:buChar char="Ø"/>
            </a:pPr>
            <a:r>
              <a:rPr lang="en-CA" sz="3800" b="1" dirty="0" smtClean="0">
                <a:effectLst>
                  <a:outerShdw blurRad="38100" dist="38100" dir="2700000" algn="tl">
                    <a:srgbClr val="000000">
                      <a:alpha val="43137"/>
                    </a:srgbClr>
                  </a:outerShdw>
                </a:effectLst>
                <a:latin typeface="+mj-lt"/>
              </a:rPr>
              <a:t>The Greeks: philosophy</a:t>
            </a:r>
          </a:p>
          <a:p>
            <a:pPr marL="571500" indent="-571500" algn="l">
              <a:buFont typeface="Wingdings" pitchFamily="2" charset="2"/>
              <a:buChar char="Ø"/>
            </a:pPr>
            <a:r>
              <a:rPr lang="en-CA" sz="3800" b="1" dirty="0" smtClean="0">
                <a:effectLst>
                  <a:outerShdw blurRad="38100" dist="38100" dir="2700000" algn="tl">
                    <a:srgbClr val="000000">
                      <a:alpha val="43137"/>
                    </a:srgbClr>
                  </a:outerShdw>
                </a:effectLst>
                <a:latin typeface="+mj-lt"/>
              </a:rPr>
              <a:t>The Romans: power</a:t>
            </a:r>
          </a:p>
          <a:p>
            <a:pPr marL="571500" indent="-571500" algn="l">
              <a:buFont typeface="Wingdings" pitchFamily="2" charset="2"/>
              <a:buChar char="Ø"/>
            </a:pPr>
            <a:r>
              <a:rPr lang="en-CA" sz="3800" b="1" dirty="0" smtClean="0">
                <a:effectLst>
                  <a:outerShdw blurRad="38100" dist="38100" dir="2700000" algn="tl">
                    <a:srgbClr val="000000">
                      <a:alpha val="43137"/>
                    </a:srgbClr>
                  </a:outerShdw>
                </a:effectLst>
                <a:latin typeface="+mj-lt"/>
              </a:rPr>
              <a:t>The Jews: religion</a:t>
            </a:r>
            <a:endParaRPr lang="en-CA" sz="3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058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out)">
                                      <p:cBhvr>
                                        <p:cTn id="12" dur="2000"/>
                                        <p:tgtEl>
                                          <p:spTgt spid="3">
                                            <p:txEl>
                                              <p:pRg st="2" end="2"/>
                                            </p:txEl>
                                          </p:spTgt>
                                        </p:tgtEl>
                                      </p:cBhvr>
                                    </p:animEffect>
                                  </p:childTnLst>
                                </p:cTn>
                              </p:par>
                              <p:par>
                                <p:cTn id="13" presetID="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childTnLst>
                          </p:cTn>
                        </p:par>
                        <p:par>
                          <p:cTn id="25" fill="hold">
                            <p:stCondLst>
                              <p:cond delay="1000"/>
                            </p:stCondLst>
                            <p:childTnLst>
                              <p:par>
                                <p:cTn id="26" presetID="31"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648072"/>
          </a:xfrm>
        </p:spPr>
        <p:txBody>
          <a:bodyPr>
            <a:normAutofit fontScale="90000"/>
          </a:bodyPr>
          <a:lstStyle/>
          <a:p>
            <a:endParaRPr lang="en-CA" dirty="0">
              <a:solidFill>
                <a:schemeClr val="accent6"/>
              </a:solidFill>
            </a:endParaRPr>
          </a:p>
        </p:txBody>
      </p:sp>
      <p:sp>
        <p:nvSpPr>
          <p:cNvPr id="3" name="Subtitle 2"/>
          <p:cNvSpPr>
            <a:spLocks noGrp="1"/>
          </p:cNvSpPr>
          <p:nvPr>
            <p:ph type="subTitle" idx="1"/>
          </p:nvPr>
        </p:nvSpPr>
        <p:spPr>
          <a:xfrm>
            <a:off x="179512" y="764704"/>
            <a:ext cx="8712968" cy="5904656"/>
          </a:xfrm>
        </p:spPr>
        <p:txBody>
          <a:bodyPr>
            <a:normAutofit lnSpcReduction="10000"/>
          </a:bodyPr>
          <a:lstStyle/>
          <a:p>
            <a:pPr marL="914400" indent="-914400" algn="l">
              <a:buAutoNum type="arabicPeriod"/>
            </a:pPr>
            <a:r>
              <a:rPr lang="en-CA" sz="3900" dirty="0" smtClean="0">
                <a:latin typeface="+mj-lt"/>
              </a:rPr>
              <a:t>Real Light - In contrast to counterfeits</a:t>
            </a:r>
          </a:p>
          <a:p>
            <a:pPr marL="914400" indent="-914400" algn="l">
              <a:buAutoNum type="arabicPeriod"/>
            </a:pPr>
            <a:r>
              <a:rPr lang="en-CA" sz="4200" b="1" dirty="0" smtClean="0">
                <a:latin typeface="+mj-lt"/>
              </a:rPr>
              <a:t>Real Light – In context of darkness</a:t>
            </a:r>
          </a:p>
          <a:p>
            <a:pPr algn="l"/>
            <a:r>
              <a:rPr lang="en-CA" sz="3800" b="1" dirty="0" smtClean="0">
                <a:latin typeface="+mj-lt"/>
              </a:rPr>
              <a:t>	John 8:12</a:t>
            </a:r>
          </a:p>
          <a:p>
            <a:pPr algn="l"/>
            <a:r>
              <a:rPr lang="en-CA" sz="3600" b="1" i="1" dirty="0" smtClean="0">
                <a:effectLst>
                  <a:outerShdw blurRad="38100" dist="38100" dir="2700000" algn="tl">
                    <a:srgbClr val="000000">
                      <a:alpha val="43137"/>
                    </a:srgbClr>
                  </a:outerShdw>
                </a:effectLst>
                <a:latin typeface="+mj-lt"/>
              </a:rPr>
              <a:t>Where?</a:t>
            </a:r>
            <a:r>
              <a:rPr lang="en-CA" sz="3600" b="1" dirty="0" smtClean="0">
                <a:effectLst>
                  <a:outerShdw blurRad="38100" dist="38100" dir="2700000" algn="tl">
                    <a:srgbClr val="000000">
                      <a:alpha val="43137"/>
                    </a:srgbClr>
                  </a:outerShdw>
                </a:effectLst>
                <a:latin typeface="+mj-lt"/>
              </a:rPr>
              <a:t> </a:t>
            </a:r>
          </a:p>
          <a:p>
            <a:pPr algn="l"/>
            <a:r>
              <a:rPr lang="en-CA" sz="3600" b="1" dirty="0" smtClean="0">
                <a:effectLst>
                  <a:outerShdw blurRad="38100" dist="38100" dir="2700000" algn="tl">
                    <a:srgbClr val="000000">
                      <a:alpha val="43137"/>
                    </a:srgbClr>
                  </a:outerShdw>
                </a:effectLst>
                <a:latin typeface="+mj-lt"/>
              </a:rPr>
              <a:t>- Temple</a:t>
            </a:r>
          </a:p>
          <a:p>
            <a:pPr algn="l"/>
            <a:r>
              <a:rPr lang="en-CA" sz="3600" b="1" dirty="0">
                <a:effectLst>
                  <a:outerShdw blurRad="38100" dist="38100" dir="2700000" algn="tl">
                    <a:srgbClr val="000000">
                      <a:alpha val="43137"/>
                    </a:srgbClr>
                  </a:outerShdw>
                </a:effectLst>
                <a:latin typeface="+mj-lt"/>
              </a:rPr>
              <a:t>	</a:t>
            </a:r>
            <a:r>
              <a:rPr lang="en-CA" sz="3600" b="1" dirty="0" smtClean="0">
                <a:effectLst>
                  <a:outerShdw blurRad="38100" dist="38100" dir="2700000" algn="tl">
                    <a:srgbClr val="000000">
                      <a:alpha val="43137"/>
                    </a:srgbClr>
                  </a:outerShdw>
                </a:effectLst>
                <a:latin typeface="+mj-lt"/>
              </a:rPr>
              <a:t>8:2; 8:20</a:t>
            </a:r>
          </a:p>
          <a:p>
            <a:pPr algn="l"/>
            <a:r>
              <a:rPr lang="en-CA" sz="3600" b="1" i="1" dirty="0" smtClean="0">
                <a:effectLst>
                  <a:outerShdw blurRad="38100" dist="38100" dir="2700000" algn="tl">
                    <a:srgbClr val="000000">
                      <a:alpha val="43137"/>
                    </a:srgbClr>
                  </a:outerShdw>
                </a:effectLst>
                <a:latin typeface="+mj-lt"/>
              </a:rPr>
              <a:t>When?</a:t>
            </a:r>
            <a:r>
              <a:rPr lang="en-CA" sz="3600" b="1" dirty="0" smtClean="0">
                <a:effectLst>
                  <a:outerShdw blurRad="38100" dist="38100" dir="2700000" algn="tl">
                    <a:srgbClr val="000000">
                      <a:alpha val="43137"/>
                    </a:srgbClr>
                  </a:outerShdw>
                </a:effectLst>
                <a:latin typeface="+mj-lt"/>
              </a:rPr>
              <a:t> </a:t>
            </a:r>
          </a:p>
          <a:p>
            <a:pPr algn="l"/>
            <a:r>
              <a:rPr lang="en-CA" sz="3600" b="1" dirty="0" smtClean="0">
                <a:effectLst>
                  <a:outerShdw blurRad="38100" dist="38100" dir="2700000" algn="tl">
                    <a:srgbClr val="000000">
                      <a:alpha val="43137"/>
                    </a:srgbClr>
                  </a:outerShdw>
                </a:effectLst>
                <a:latin typeface="+mj-lt"/>
              </a:rPr>
              <a:t>- Feast of Tabernacles</a:t>
            </a:r>
          </a:p>
          <a:p>
            <a:pPr marL="914400" lvl="1" indent="-457200" algn="l">
              <a:buFontTx/>
              <a:buChar char="-"/>
            </a:pPr>
            <a:r>
              <a:rPr lang="en-CA" sz="3600" b="1" dirty="0" smtClean="0">
                <a:effectLst>
                  <a:outerShdw blurRad="38100" dist="38100" dir="2700000" algn="tl">
                    <a:srgbClr val="000000">
                      <a:alpha val="43137"/>
                    </a:srgbClr>
                  </a:outerShdw>
                </a:effectLst>
                <a:latin typeface="+mj-lt"/>
              </a:rPr>
              <a:t>7:14; 7:37-40</a:t>
            </a:r>
            <a:endParaRPr lang="en-CA" sz="3600" b="1" dirty="0">
              <a:effectLst>
                <a:outerShdw blurRad="38100" dist="38100" dir="2700000" algn="tl">
                  <a:srgbClr val="000000">
                    <a:alpha val="43137"/>
                  </a:srgbClr>
                </a:outerShdw>
              </a:effectLst>
              <a:latin typeface="+mj-lt"/>
            </a:endParaRPr>
          </a:p>
        </p:txBody>
      </p:sp>
      <p:pic>
        <p:nvPicPr>
          <p:cNvPr id="4098" name="Picture 2" descr="C:\Users\Brian\Downloads\light-vs-d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933056"/>
            <a:ext cx="4572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4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8" presetClass="entr" presetSubtype="16"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8" presetClass="entr" presetSubtype="16"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amond(in)">
                                      <p:cBhvr>
                                        <p:cTn id="41" dur="3000"/>
                                        <p:tgtEl>
                                          <p:spTgt spid="3">
                                            <p:txEl>
                                              <p:pRg st="7" end="7"/>
                                            </p:txEl>
                                          </p:spTgt>
                                        </p:tgtEl>
                                      </p:cBhvr>
                                    </p:animEffect>
                                  </p:childTnLst>
                                </p:cTn>
                              </p:par>
                            </p:childTnLst>
                          </p:cTn>
                        </p:par>
                        <p:par>
                          <p:cTn id="42" fill="hold">
                            <p:stCondLst>
                              <p:cond delay="7000"/>
                            </p:stCondLst>
                            <p:childTnLst>
                              <p:par>
                                <p:cTn id="43" presetID="8" presetClass="entr" presetSubtype="16"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amond(in)">
                                      <p:cBhvr>
                                        <p:cTn id="45" dur="3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648072"/>
          </a:xfrm>
        </p:spPr>
        <p:txBody>
          <a:bodyPr>
            <a:normAutofit fontScale="90000"/>
          </a:bodyPr>
          <a:lstStyle/>
          <a:p>
            <a:endParaRPr lang="en-CA" dirty="0">
              <a:solidFill>
                <a:schemeClr val="accent6"/>
              </a:solidFill>
            </a:endParaRPr>
          </a:p>
        </p:txBody>
      </p:sp>
      <p:sp>
        <p:nvSpPr>
          <p:cNvPr id="3" name="Subtitle 2"/>
          <p:cNvSpPr>
            <a:spLocks noGrp="1"/>
          </p:cNvSpPr>
          <p:nvPr>
            <p:ph type="subTitle" idx="1"/>
          </p:nvPr>
        </p:nvSpPr>
        <p:spPr>
          <a:xfrm>
            <a:off x="179512" y="764704"/>
            <a:ext cx="8712968" cy="5904656"/>
          </a:xfrm>
        </p:spPr>
        <p:txBody>
          <a:bodyPr>
            <a:normAutofit/>
          </a:bodyPr>
          <a:lstStyle/>
          <a:p>
            <a:pPr algn="l"/>
            <a:r>
              <a:rPr lang="en-CA" sz="4200" b="1" dirty="0" smtClean="0">
                <a:solidFill>
                  <a:schemeClr val="accent3"/>
                </a:solidFill>
                <a:latin typeface="+mj-lt"/>
              </a:rPr>
              <a:t>2. </a:t>
            </a:r>
            <a:r>
              <a:rPr lang="en-CA" sz="4200" b="1" dirty="0" smtClean="0">
                <a:latin typeface="+mj-lt"/>
              </a:rPr>
              <a:t>Real Light – In context of darkness</a:t>
            </a:r>
          </a:p>
          <a:p>
            <a:pPr algn="l"/>
            <a:endParaRPr lang="en-CA" sz="3800" b="1" dirty="0" smtClean="0">
              <a:latin typeface="+mj-lt"/>
            </a:endParaRPr>
          </a:p>
          <a:p>
            <a:pPr algn="l"/>
            <a:r>
              <a:rPr lang="en-CA" sz="3800" b="1" dirty="0" smtClean="0">
                <a:latin typeface="+mj-lt"/>
              </a:rPr>
              <a:t>a) Drink and Light</a:t>
            </a:r>
            <a:endParaRPr lang="en-CA" sz="3600" b="1" dirty="0" smtClean="0">
              <a:effectLst>
                <a:outerShdw blurRad="38100" dist="38100" dir="2700000" algn="tl">
                  <a:srgbClr val="000000">
                    <a:alpha val="43137"/>
                  </a:srgbClr>
                </a:outerShdw>
              </a:effectLst>
              <a:latin typeface="+mj-lt"/>
            </a:endParaRPr>
          </a:p>
          <a:p>
            <a:pPr algn="l"/>
            <a:r>
              <a:rPr lang="en-CA" sz="4000" b="1" dirty="0" smtClean="0">
                <a:effectLst>
                  <a:outerShdw blurRad="38100" dist="38100" dir="2700000" algn="tl">
                    <a:srgbClr val="000000">
                      <a:alpha val="43137"/>
                    </a:srgbClr>
                  </a:outerShdw>
                </a:effectLst>
                <a:latin typeface="+mj-lt"/>
              </a:rPr>
              <a:t>	Feast of Tabernacles</a:t>
            </a:r>
          </a:p>
          <a:p>
            <a:pPr marL="914400" lvl="1" indent="-457200" algn="l">
              <a:buFontTx/>
              <a:buChar char="-"/>
            </a:pPr>
            <a:r>
              <a:rPr lang="en-CA" sz="4000" b="1" dirty="0" smtClean="0">
                <a:effectLst>
                  <a:outerShdw blurRad="38100" dist="38100" dir="2700000" algn="tl">
                    <a:srgbClr val="000000">
                      <a:alpha val="43137"/>
                    </a:srgbClr>
                  </a:outerShdw>
                </a:effectLst>
                <a:latin typeface="+mj-lt"/>
              </a:rPr>
              <a:t>Thirsty?</a:t>
            </a:r>
          </a:p>
          <a:p>
            <a:pPr marL="914400" lvl="1" indent="-457200" algn="l">
              <a:buFontTx/>
              <a:buChar char="-"/>
            </a:pPr>
            <a:r>
              <a:rPr lang="en-CA" sz="4000" b="1" dirty="0" smtClean="0">
                <a:effectLst>
                  <a:outerShdw blurRad="38100" dist="38100" dir="2700000" algn="tl">
                    <a:srgbClr val="000000">
                      <a:alpha val="43137"/>
                    </a:srgbClr>
                  </a:outerShdw>
                </a:effectLst>
                <a:latin typeface="+mj-lt"/>
              </a:rPr>
              <a:t>Drink!</a:t>
            </a:r>
          </a:p>
          <a:p>
            <a:pPr marL="914400" lvl="1" indent="-457200" algn="l">
              <a:buFontTx/>
              <a:buChar char="-"/>
            </a:pPr>
            <a:r>
              <a:rPr lang="en-CA" sz="4000" b="1" dirty="0" smtClean="0">
                <a:effectLst>
                  <a:outerShdw blurRad="38100" dist="38100" dir="2700000" algn="tl">
                    <a:srgbClr val="000000">
                      <a:alpha val="43137"/>
                    </a:srgbClr>
                  </a:outerShdw>
                </a:effectLst>
                <a:latin typeface="+mj-lt"/>
              </a:rPr>
              <a:t>7:37</a:t>
            </a:r>
            <a:endParaRPr lang="en-CA" sz="4000" b="1" dirty="0">
              <a:effectLst>
                <a:outerShdw blurRad="38100" dist="38100" dir="2700000" algn="tl">
                  <a:srgbClr val="000000">
                    <a:alpha val="43137"/>
                  </a:srgbClr>
                </a:outerShdw>
              </a:effectLst>
              <a:latin typeface="+mj-lt"/>
            </a:endParaRPr>
          </a:p>
        </p:txBody>
      </p:sp>
      <p:pic>
        <p:nvPicPr>
          <p:cNvPr id="5122" name="Picture 2" descr="C:\Users\Brian\Downloads\rockofhor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916832"/>
            <a:ext cx="3181111"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0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32"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out)">
                                      <p:cBhvr>
                                        <p:cTn id="12" dur="3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8640"/>
            <a:ext cx="8215064" cy="1152128"/>
          </a:xfrm>
        </p:spPr>
        <p:txBody>
          <a:bodyPr>
            <a:normAutofit/>
          </a:bodyPr>
          <a:lstStyle/>
          <a:p>
            <a:pPr algn="ctr"/>
            <a:r>
              <a:rPr lang="en-CA" sz="5400" dirty="0" smtClean="0">
                <a:solidFill>
                  <a:schemeClr val="accent6"/>
                </a:solidFill>
              </a:rPr>
              <a:t>The Temple</a:t>
            </a:r>
            <a:endParaRPr lang="en-CA" sz="5400" dirty="0">
              <a:solidFill>
                <a:schemeClr val="accent6"/>
              </a:solidFill>
            </a:endParaRPr>
          </a:p>
        </p:txBody>
      </p:sp>
      <p:sp>
        <p:nvSpPr>
          <p:cNvPr id="3" name="Subtitle 2"/>
          <p:cNvSpPr>
            <a:spLocks noGrp="1"/>
          </p:cNvSpPr>
          <p:nvPr>
            <p:ph type="subTitle" idx="1"/>
          </p:nvPr>
        </p:nvSpPr>
        <p:spPr>
          <a:xfrm>
            <a:off x="251520" y="1484784"/>
            <a:ext cx="8640960" cy="5616624"/>
          </a:xfrm>
        </p:spPr>
        <p:txBody>
          <a:bodyPr>
            <a:normAutofit/>
          </a:bodyPr>
          <a:lstStyle/>
          <a:p>
            <a:pPr algn="l"/>
            <a:endParaRPr lang="en-CA" sz="3600" b="1" dirty="0" smtClean="0">
              <a:effectLst>
                <a:outerShdw blurRad="38100" dist="38100" dir="2700000" algn="tl">
                  <a:srgbClr val="000000">
                    <a:alpha val="43137"/>
                  </a:srgbClr>
                </a:outerShdw>
              </a:effectLst>
              <a:latin typeface="+mj-lt"/>
            </a:endParaRPr>
          </a:p>
        </p:txBody>
      </p:sp>
      <p:pic>
        <p:nvPicPr>
          <p:cNvPr id="5" name="Picture 4" descr="C:\Users\Brian\Pictures\Temple\temple-man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74" y="1556792"/>
            <a:ext cx="7992390" cy="515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0"/>
            <a:ext cx="8305800" cy="990600"/>
          </a:xfrm>
        </p:spPr>
        <p:txBody>
          <a:bodyPr/>
          <a:lstStyle/>
          <a:p>
            <a:pPr eaLnBrk="1" hangingPunct="1"/>
            <a:r>
              <a:rPr lang="en-US" sz="3600" smtClean="0">
                <a:solidFill>
                  <a:schemeClr val="bg1"/>
                </a:solidFill>
              </a:rPr>
              <a:t>The Temple</a:t>
            </a:r>
            <a:endParaRPr lang="en-US" sz="3600" b="1" i="1" smtClean="0">
              <a:solidFill>
                <a:schemeClr val="bg1"/>
              </a:solidFill>
            </a:endParaRPr>
          </a:p>
        </p:txBody>
      </p:sp>
      <p:sp>
        <p:nvSpPr>
          <p:cNvPr id="3076" name="Rectangle 3"/>
          <p:cNvSpPr>
            <a:spLocks noGrp="1" noChangeArrowheads="1"/>
          </p:cNvSpPr>
          <p:nvPr>
            <p:ph type="body" idx="1"/>
          </p:nvPr>
        </p:nvSpPr>
        <p:spPr>
          <a:xfrm>
            <a:off x="381000" y="990600"/>
            <a:ext cx="8458200" cy="5867400"/>
          </a:xfrm>
        </p:spPr>
        <p:txBody>
          <a:bodyPr/>
          <a:lstStyle/>
          <a:p>
            <a:pPr marL="1543050" lvl="2" indent="-742950" eaLnBrk="1" hangingPunct="1">
              <a:lnSpc>
                <a:spcPct val="90000"/>
              </a:lnSpc>
            </a:pPr>
            <a:endParaRPr lang="en-US" sz="4400" smtClean="0">
              <a:solidFill>
                <a:schemeClr val="bg1"/>
              </a:solidFill>
            </a:endParaRPr>
          </a:p>
        </p:txBody>
      </p:sp>
      <p:graphicFrame>
        <p:nvGraphicFramePr>
          <p:cNvPr id="6146" name="Object 4"/>
          <p:cNvGraphicFramePr>
            <a:graphicFrameLocks noChangeAspect="1"/>
          </p:cNvGraphicFramePr>
          <p:nvPr/>
        </p:nvGraphicFramePr>
        <p:xfrm>
          <a:off x="6831013" y="4876800"/>
          <a:ext cx="1703387" cy="1295400"/>
        </p:xfrm>
        <a:graphic>
          <a:graphicData uri="http://schemas.openxmlformats.org/presentationml/2006/ole">
            <mc:AlternateContent xmlns:mc="http://schemas.openxmlformats.org/markup-compatibility/2006">
              <mc:Choice xmlns:v="urn:schemas-microsoft-com:vml" Requires="v">
                <p:oleObj spid="_x0000_s6149" name="Photo Editor Photo" r:id="rId3" imgW="9123810" imgH="7744906" progId="MSPhotoEd.3">
                  <p:embed/>
                </p:oleObj>
              </mc:Choice>
              <mc:Fallback>
                <p:oleObj name="Photo Editor Photo" r:id="rId3" imgW="9123810" imgH="774490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4876800"/>
                        <a:ext cx="17033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9" name="Picture 3" descr="C:\Users\Brian\Pictures\Temple\temple-wide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 y="0"/>
            <a:ext cx="91813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99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0"/>
            <a:ext cx="8305800" cy="990600"/>
          </a:xfrm>
        </p:spPr>
        <p:txBody>
          <a:bodyPr/>
          <a:lstStyle/>
          <a:p>
            <a:pPr eaLnBrk="1" hangingPunct="1"/>
            <a:r>
              <a:rPr lang="en-US" sz="3600" smtClean="0">
                <a:solidFill>
                  <a:schemeClr val="bg1"/>
                </a:solidFill>
              </a:rPr>
              <a:t>The Temple</a:t>
            </a:r>
            <a:endParaRPr lang="en-US" sz="3600" b="1" i="1" smtClean="0">
              <a:solidFill>
                <a:schemeClr val="bg1"/>
              </a:solidFill>
            </a:endParaRPr>
          </a:p>
        </p:txBody>
      </p:sp>
      <p:sp>
        <p:nvSpPr>
          <p:cNvPr id="3076" name="Rectangle 3"/>
          <p:cNvSpPr>
            <a:spLocks noGrp="1" noChangeArrowheads="1"/>
          </p:cNvSpPr>
          <p:nvPr>
            <p:ph type="body" idx="1"/>
          </p:nvPr>
        </p:nvSpPr>
        <p:spPr>
          <a:xfrm>
            <a:off x="381000" y="990600"/>
            <a:ext cx="8458200" cy="5867400"/>
          </a:xfrm>
        </p:spPr>
        <p:txBody>
          <a:bodyPr/>
          <a:lstStyle/>
          <a:p>
            <a:pPr marL="1543050" lvl="2" indent="-742950" eaLnBrk="1" hangingPunct="1">
              <a:lnSpc>
                <a:spcPct val="90000"/>
              </a:lnSpc>
            </a:pPr>
            <a:endParaRPr lang="en-US" sz="4400" smtClean="0">
              <a:solidFill>
                <a:schemeClr val="bg1"/>
              </a:solidFill>
            </a:endParaRPr>
          </a:p>
        </p:txBody>
      </p:sp>
      <p:graphicFrame>
        <p:nvGraphicFramePr>
          <p:cNvPr id="6146" name="Object 4"/>
          <p:cNvGraphicFramePr>
            <a:graphicFrameLocks noChangeAspect="1"/>
          </p:cNvGraphicFramePr>
          <p:nvPr/>
        </p:nvGraphicFramePr>
        <p:xfrm>
          <a:off x="6831013" y="4876800"/>
          <a:ext cx="1703387" cy="1295400"/>
        </p:xfrm>
        <a:graphic>
          <a:graphicData uri="http://schemas.openxmlformats.org/presentationml/2006/ole">
            <mc:AlternateContent xmlns:mc="http://schemas.openxmlformats.org/markup-compatibility/2006">
              <mc:Choice xmlns:v="urn:schemas-microsoft-com:vml" Requires="v">
                <p:oleObj spid="_x0000_s7173" name="Photo Editor Photo" r:id="rId3" imgW="9123810" imgH="7744906" progId="MSPhotoEd.3">
                  <p:embed/>
                </p:oleObj>
              </mc:Choice>
              <mc:Fallback>
                <p:oleObj name="Photo Editor Photo" r:id="rId3" imgW="9123810" imgH="774490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4876800"/>
                        <a:ext cx="17033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 descr="C:\Users\Brian\Pictures\Temple\temple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63" y="0"/>
            <a:ext cx="9234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99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8640"/>
            <a:ext cx="8215064" cy="1800200"/>
          </a:xfrm>
        </p:spPr>
        <p:txBody>
          <a:bodyPr>
            <a:normAutofit/>
          </a:bodyPr>
          <a:lstStyle/>
          <a:p>
            <a:pPr algn="ctr"/>
            <a:r>
              <a:rPr lang="en-CA" dirty="0" smtClean="0">
                <a:solidFill>
                  <a:schemeClr val="accent6"/>
                </a:solidFill>
              </a:rPr>
              <a:t>Now is more Settled </a:t>
            </a:r>
            <a:br>
              <a:rPr lang="en-CA" dirty="0" smtClean="0">
                <a:solidFill>
                  <a:schemeClr val="accent6"/>
                </a:solidFill>
              </a:rPr>
            </a:br>
            <a:r>
              <a:rPr lang="en-CA" dirty="0" smtClean="0">
                <a:solidFill>
                  <a:schemeClr val="accent6"/>
                </a:solidFill>
              </a:rPr>
              <a:t>than it Seems</a:t>
            </a:r>
            <a:endParaRPr lang="en-CA" dirty="0">
              <a:solidFill>
                <a:schemeClr val="accent6"/>
              </a:solidFill>
            </a:endParaRPr>
          </a:p>
        </p:txBody>
      </p:sp>
      <p:sp>
        <p:nvSpPr>
          <p:cNvPr id="3" name="Subtitle 2"/>
          <p:cNvSpPr>
            <a:spLocks noGrp="1"/>
          </p:cNvSpPr>
          <p:nvPr>
            <p:ph type="subTitle" idx="1"/>
          </p:nvPr>
        </p:nvSpPr>
        <p:spPr>
          <a:xfrm>
            <a:off x="251520" y="2348880"/>
            <a:ext cx="8640960" cy="4248472"/>
          </a:xfrm>
        </p:spPr>
        <p:txBody>
          <a:bodyPr>
            <a:normAutofit lnSpcReduction="10000"/>
          </a:bodyPr>
          <a:lstStyle/>
          <a:p>
            <a:pPr marL="914400" indent="-914400" algn="l">
              <a:buFont typeface="+mj-lt"/>
              <a:buAutoNum type="arabicPeriod"/>
            </a:pPr>
            <a:r>
              <a:rPr lang="en-CA" sz="5400" b="1" dirty="0" smtClean="0">
                <a:effectLst>
                  <a:outerShdw blurRad="38100" dist="38100" dir="2700000" algn="tl">
                    <a:srgbClr val="000000">
                      <a:alpha val="43137"/>
                    </a:srgbClr>
                  </a:outerShdw>
                </a:effectLst>
                <a:latin typeface="+mj-lt"/>
              </a:rPr>
              <a:t>It’s all in the Scroll </a:t>
            </a:r>
          </a:p>
          <a:p>
            <a:pPr algn="l"/>
            <a:endParaRPr lang="en-CA" sz="4800" b="1" dirty="0" smtClean="0">
              <a:effectLst>
                <a:outerShdw blurRad="38100" dist="38100" dir="2700000" algn="tl">
                  <a:srgbClr val="000000">
                    <a:alpha val="43137"/>
                  </a:srgbClr>
                </a:outerShdw>
              </a:effectLst>
              <a:latin typeface="+mj-lt"/>
            </a:endParaRPr>
          </a:p>
          <a:p>
            <a:pPr algn="l"/>
            <a:r>
              <a:rPr lang="en-CA" sz="3600" b="1" dirty="0" smtClean="0">
                <a:effectLst>
                  <a:outerShdw blurRad="38100" dist="38100" dir="2700000" algn="tl">
                    <a:srgbClr val="000000">
                      <a:alpha val="43137"/>
                    </a:srgbClr>
                  </a:outerShdw>
                </a:effectLst>
                <a:latin typeface="+mj-lt"/>
              </a:rPr>
              <a:t> 	</a:t>
            </a:r>
            <a:r>
              <a:rPr lang="en-CA" sz="4000" b="1" dirty="0" smtClean="0">
                <a:effectLst>
                  <a:outerShdw blurRad="38100" dist="38100" dir="2700000" algn="tl">
                    <a:srgbClr val="000000">
                      <a:alpha val="43137"/>
                    </a:srgbClr>
                  </a:outerShdw>
                </a:effectLst>
                <a:latin typeface="+mj-lt"/>
              </a:rPr>
              <a:t>Dan 6:12</a:t>
            </a:r>
          </a:p>
          <a:p>
            <a:pPr algn="l">
              <a:buFont typeface="Arial" pitchFamily="34" charset="0"/>
              <a:buChar char="•"/>
            </a:pPr>
            <a:endParaRPr lang="en-CA" sz="3600" b="1" dirty="0" smtClean="0">
              <a:effectLst>
                <a:outerShdw blurRad="38100" dist="38100" dir="2700000" algn="tl">
                  <a:srgbClr val="000000">
                    <a:alpha val="43137"/>
                  </a:srgbClr>
                </a:outerShdw>
              </a:effectLst>
              <a:latin typeface="+mj-lt"/>
            </a:endParaRPr>
          </a:p>
          <a:p>
            <a:pPr algn="l">
              <a:buFont typeface="Arial" pitchFamily="34" charset="0"/>
              <a:buChar char="•"/>
            </a:pPr>
            <a:endParaRPr lang="en-CA" sz="3600" b="1" dirty="0" smtClean="0">
              <a:effectLst>
                <a:outerShdw blurRad="38100" dist="38100" dir="2700000" algn="tl">
                  <a:srgbClr val="000000">
                    <a:alpha val="43137"/>
                  </a:srgbClr>
                </a:outerShdw>
              </a:effectLst>
              <a:latin typeface="+mj-lt"/>
            </a:endParaRPr>
          </a:p>
          <a:p>
            <a:pPr algn="l"/>
            <a:r>
              <a:rPr lang="en-CA" sz="4000" b="1" i="1" dirty="0" smtClean="0">
                <a:solidFill>
                  <a:schemeClr val="tx2"/>
                </a:solidFill>
                <a:effectLst>
                  <a:outerShdw blurRad="38100" dist="38100" dir="2700000" algn="tl">
                    <a:srgbClr val="000000">
                      <a:alpha val="43137"/>
                    </a:srgbClr>
                  </a:outerShdw>
                </a:effectLst>
                <a:latin typeface="+mj-lt"/>
              </a:rPr>
              <a:t>History is His Story</a:t>
            </a:r>
          </a:p>
          <a:p>
            <a:pPr algn="l"/>
            <a:endParaRPr lang="en-CA" sz="3600" b="1" dirty="0" smtClean="0">
              <a:effectLst>
                <a:outerShdw blurRad="38100" dist="38100" dir="2700000" algn="tl">
                  <a:srgbClr val="000000">
                    <a:alpha val="43137"/>
                  </a:srgbClr>
                </a:outerShdw>
              </a:effectLst>
              <a:latin typeface="+mj-lt"/>
            </a:endParaRPr>
          </a:p>
          <a:p>
            <a:pPr algn="l"/>
            <a:endParaRPr lang="en-CA" sz="3600" b="1" dirty="0" smtClean="0">
              <a:effectLst>
                <a:outerShdw blurRad="38100" dist="38100" dir="2700000" algn="tl">
                  <a:srgbClr val="000000">
                    <a:alpha val="43137"/>
                  </a:srgbClr>
                </a:outerShdw>
              </a:effectLst>
              <a:latin typeface="+mj-lt"/>
            </a:endParaRPr>
          </a:p>
        </p:txBody>
      </p:sp>
      <p:pic>
        <p:nvPicPr>
          <p:cNvPr id="6" name="Picture 2" descr="C:\Users\Brian\Downloads\Scroll-sealed-with-7-seals.jpg"/>
          <p:cNvPicPr>
            <a:picLocks noChangeAspect="1" noChangeArrowheads="1"/>
          </p:cNvPicPr>
          <p:nvPr/>
        </p:nvPicPr>
        <p:blipFill>
          <a:blip r:embed="rId2" cstate="print"/>
          <a:srcRect/>
          <a:stretch>
            <a:fillRect/>
          </a:stretch>
        </p:blipFill>
        <p:spPr bwMode="auto">
          <a:xfrm>
            <a:off x="5220072" y="3240470"/>
            <a:ext cx="3575298" cy="3347779"/>
          </a:xfrm>
          <a:prstGeom prst="rect">
            <a:avLst/>
          </a:prstGeom>
          <a:noFill/>
        </p:spPr>
      </p:pic>
      <p:pic>
        <p:nvPicPr>
          <p:cNvPr id="5" name="Picture 3" descr="C:\Users\Brian\Pictures\Temple\Temple court-prayer-wide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648</TotalTime>
  <Words>174</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Flow</vt:lpstr>
      <vt:lpstr>Photo Editor Photo</vt:lpstr>
      <vt:lpstr>Jesus the Teacher: The True Light</vt:lpstr>
      <vt:lpstr>Jesus the Teacher: The True Light</vt:lpstr>
      <vt:lpstr>PowerPoint Presentation</vt:lpstr>
      <vt:lpstr>PowerPoint Presentation</vt:lpstr>
      <vt:lpstr>PowerPoint Presentation</vt:lpstr>
      <vt:lpstr>The Temple</vt:lpstr>
      <vt:lpstr>The Temple</vt:lpstr>
      <vt:lpstr>The Temple</vt:lpstr>
      <vt:lpstr>Now is more Settled  than it Seems</vt:lpstr>
      <vt:lpstr>Now is more Settled than it Seems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 of a Good Church</dc:title>
  <dc:creator>Brian</dc:creator>
  <cp:lastModifiedBy>VCF</cp:lastModifiedBy>
  <cp:revision>65</cp:revision>
  <dcterms:created xsi:type="dcterms:W3CDTF">2010-06-14T20:47:36Z</dcterms:created>
  <dcterms:modified xsi:type="dcterms:W3CDTF">2013-04-26T20:47:23Z</dcterms:modified>
</cp:coreProperties>
</file>